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0" r:id="rId4"/>
    <p:sldId id="291" r:id="rId5"/>
    <p:sldId id="298" r:id="rId6"/>
    <p:sldId id="258" r:id="rId7"/>
    <p:sldId id="293" r:id="rId8"/>
    <p:sldId id="259" r:id="rId9"/>
    <p:sldId id="286" r:id="rId10"/>
    <p:sldId id="260" r:id="rId11"/>
    <p:sldId id="287" r:id="rId12"/>
    <p:sldId id="261" r:id="rId13"/>
    <p:sldId id="288" r:id="rId14"/>
    <p:sldId id="264" r:id="rId15"/>
    <p:sldId id="292" r:id="rId16"/>
    <p:sldId id="265" r:id="rId17"/>
    <p:sldId id="294" r:id="rId18"/>
    <p:sldId id="266" r:id="rId19"/>
    <p:sldId id="295" r:id="rId20"/>
    <p:sldId id="267" r:id="rId21"/>
    <p:sldId id="280" r:id="rId22"/>
    <p:sldId id="268" r:id="rId23"/>
    <p:sldId id="281" r:id="rId24"/>
    <p:sldId id="269" r:id="rId25"/>
    <p:sldId id="282" r:id="rId26"/>
    <p:sldId id="270" r:id="rId27"/>
    <p:sldId id="283" r:id="rId28"/>
    <p:sldId id="299" r:id="rId29"/>
    <p:sldId id="300" r:id="rId30"/>
    <p:sldId id="297" r:id="rId31"/>
    <p:sldId id="296" r:id="rId3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28CC0-5729-4CFA-BBD4-C299091C3C85}" type="datetimeFigureOut">
              <a:rPr lang="pt-PT" smtClean="0"/>
              <a:t>17/11/2023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CCD4-BDDB-4C1B-B559-7954E8C709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2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C526A-6448-8AC5-5F71-2EE5CFA92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6C9834-9FA9-0AE9-3ADC-3C472AE5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CDF14F5-AE0C-6755-3663-833E11B7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606A3-7313-412B-8D8B-3DF6DF5135DE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B75F223-9FF6-D26B-6346-702CF896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357EC3-35F8-83C0-493A-334091B8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453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368D-18DD-E545-B888-80922A5D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393E8FA-B4DA-CBBB-301D-D90E170C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EEA990-38C8-EB7F-21EB-036E327D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FAF7-B33E-475C-A954-951BCCEF1D2B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0E41DD-4559-EAEA-AD75-C7C19219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A3A37FF-FCC6-DF77-A3E9-7E4E0A0F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013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213519-0B67-383F-BB08-9DFCDBA816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DF8AF61-2FA4-654F-0BBB-547B05FD6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FA1BFC-E8CC-73CF-6F99-0EE06C0A9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45CAB-7952-40B4-B440-C837B3A3589F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2390F65-20A4-C445-E816-7BD37A1B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490BAB-CFAC-BE74-68A3-67023A3C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02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69C9-1D3B-D822-87F1-2F4DD2B1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7EE84C-11DE-07FB-1130-7F4BB9446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FB8D5DD-FB47-0294-EB19-317540A8B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7B20-B891-4B9B-853C-BCB20B909843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7928AA-0759-AD3C-6C13-83A0FFB0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F71B5DA-8307-62ED-3E81-11F86340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851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92E10-839A-9F60-EC18-4A2DF234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CD1D007-56A0-B694-9F9E-BB05923F4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7E8BA3C-AA20-43D0-04D8-EA23FDC1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CCDA-A0D1-437D-917D-60ED0DAE1D5A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17D8D54-D8D3-B963-82E7-9EBCD087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418C7D-1F8B-4DA1-0AF2-4368B700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92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EBBEC-198D-B155-5EA4-61045B2B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0618A7-FD6D-54A8-1340-A194E6998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33AF635-838D-2366-AACD-CEDAAEB7B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EB4C351-7DF5-7F57-96FB-75A2F5FB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4F68-BFF4-425E-B90B-6252997590B3}" type="datetime1">
              <a:rPr lang="pt-PT" smtClean="0"/>
              <a:t>17/11/2023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429A05F-7AAD-BE4C-DC34-49DF1E809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4C3F89A-74BC-A87D-265C-1996D9C2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205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BED3B-D250-26CF-267F-AF5E344B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3DF1977-CA39-FCA8-D068-BB5CFA074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6A122E8-D543-2703-9AA0-349E87A7E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7B355DE-EA34-5A53-F9DF-ECD43632E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489A9AA-63B3-378D-7E55-E29D02DEB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4617388-E0B4-270F-DC4A-FC4D3190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9873-F52C-4E41-96EF-B8E21992B2C2}" type="datetime1">
              <a:rPr lang="pt-PT" smtClean="0"/>
              <a:t>17/11/2023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A561270-9256-B405-8221-599A3F4E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E32580D-8160-67D6-1860-78153D64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104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B7FB8-FE7D-2FEF-2205-5631210D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0FC2AD8-4A2D-FC10-DD5F-74FB47F9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F6AAC-0714-4D9C-9A76-D95BC9EE86F9}" type="datetime1">
              <a:rPr lang="pt-PT" smtClean="0"/>
              <a:t>17/11/2023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7678B23-8064-F2D1-4770-9DDCA111E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D9A0DBA-76F3-4D7B-FA04-E0CB33DC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567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48B356C-212F-157F-683F-912CC7EFA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B105E-896D-4796-93BD-49A896FABC14}" type="datetime1">
              <a:rPr lang="pt-PT" smtClean="0"/>
              <a:t>17/11/2023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0B3A191-845B-9F81-4DC6-623F75D7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2694F91-4D04-9E89-8A79-8EF50500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73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8535B-DAEA-79E8-4480-E5F38331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94F272-553B-D37B-E4F8-CC850104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EE9CC9F-F654-02C5-5703-3F0E1EB41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2FDC96C-0B93-809F-10AD-666BDEB0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B0F-F152-4B8B-BC54-0952BD2B6EAF}" type="datetime1">
              <a:rPr lang="pt-PT" smtClean="0"/>
              <a:t>17/11/2023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E9A8061-C8AD-9348-854F-4C3A4864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6AFF841-9DBF-D38C-94AD-73590398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590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58C87-B3AD-D16B-4BF3-36139685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B1116CD-0DE4-7E91-5675-A774EC12B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481BC19-F3B4-6FA9-B55B-3C444830B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0E7E205-B427-8A9D-395B-EB433746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E1E9-4007-4FB1-B47E-088A099A6479}" type="datetime1">
              <a:rPr lang="pt-PT" smtClean="0"/>
              <a:t>17/11/2023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9EE4AC4-F5A2-4D8B-F75D-B795FBA9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14EAF73-9537-041F-68C7-B5FB7FA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18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99F3B88-960A-E0C6-4BEE-46E0F740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EF76FEB-572E-B005-73A0-621843A2B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E4454B-E1CB-2425-D0CF-D00C3A3B01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DFB55-7F06-4D72-B8E2-89FD43E81C98}" type="datetime1">
              <a:rPr lang="pt-PT" smtClean="0"/>
              <a:t>17/11/2023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94B81B-11FE-A132-CB90-B6767A96E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AAB1AFB-2697-CB29-3DF4-BDB525FC3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4945-F0C0-425A-983C-4E3B26D17B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251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file/ldoFAP3Ly9vIBByJP9jupP/Lusit%C3%A2niaTravel?type=design&amp;node-id=0%3A1&amp;mode=design&amp;t=xIB88GRVVH1zAWks-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149F3-9C76-EC39-D8EB-98A824C6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71" y="857094"/>
            <a:ext cx="9789458" cy="1523999"/>
          </a:xfrm>
        </p:spPr>
        <p:txBody>
          <a:bodyPr>
            <a:normAutofit/>
          </a:bodyPr>
          <a:lstStyle/>
          <a:p>
            <a:r>
              <a:rPr lang="pt-PT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 1ª Fase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071EEA-7EBC-4FF0-A13E-574295FA9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71378"/>
            <a:ext cx="9144000" cy="747904"/>
          </a:xfrm>
        </p:spPr>
        <p:txBody>
          <a:bodyPr>
            <a:normAutofit lnSpcReduction="10000"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Unidade Curricular de Acesso Móvel a Sistemas de Informação</a:t>
            </a:r>
          </a:p>
          <a:p>
            <a:r>
              <a:rPr lang="pt-P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 Técnico Superior Profissional em Programação de Sistemas de Informação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82E79A7-761A-5FC4-1CD4-00948ECF430F}"/>
              </a:ext>
            </a:extLst>
          </p:cNvPr>
          <p:cNvSpPr txBox="1">
            <a:spLocks/>
          </p:cNvSpPr>
          <p:nvPr/>
        </p:nvSpPr>
        <p:spPr>
          <a:xfrm>
            <a:off x="1524000" y="5425576"/>
            <a:ext cx="9144000" cy="96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Diana Catarino – 2220863</a:t>
            </a:r>
          </a:p>
          <a:p>
            <a:r>
              <a:rPr lang="pt-P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Maria Jesus - 2211923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1C572A-9D6B-27E6-640D-EA2F1C60E73B}"/>
              </a:ext>
            </a:extLst>
          </p:cNvPr>
          <p:cNvSpPr/>
          <p:nvPr/>
        </p:nvSpPr>
        <p:spPr>
          <a:xfrm>
            <a:off x="0" y="6212541"/>
            <a:ext cx="12192000" cy="645459"/>
          </a:xfrm>
          <a:prstGeom prst="rect">
            <a:avLst/>
          </a:prstGeom>
          <a:solidFill>
            <a:srgbClr val="FFC06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 descr="Uma imagem com logótipo, palmeira, fruta, texto&#10;&#10;Descrição gerada automaticamente">
            <a:extLst>
              <a:ext uri="{FF2B5EF4-FFF2-40B4-BE49-F238E27FC236}">
                <a16:creationId xmlns:a16="http://schemas.microsoft.com/office/drawing/2014/main" id="{D5B9542C-90CA-D8AC-D17E-B0D479F97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53" y="3219282"/>
            <a:ext cx="2206294" cy="22062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D9D5E63-1F84-20A7-B386-63DEE62E2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00" y="-38682"/>
            <a:ext cx="1987154" cy="783110"/>
          </a:xfrm>
          <a:prstGeom prst="rect">
            <a:avLst/>
          </a:prstGeom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15280D7-62C5-DAEF-AD63-AE1E89A6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38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10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4204448" y="3020832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4"/>
            <a:ext cx="834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Registo (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633946-BB2F-E5B1-8888-033B4473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48" y="1875920"/>
            <a:ext cx="2345411" cy="40029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EE05975-3829-568E-7B76-0035DF402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17" y="1452196"/>
            <a:ext cx="1280271" cy="4938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4741E25-07BB-13E5-FCDA-19499CBF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206" y="1875920"/>
            <a:ext cx="2202214" cy="4002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9BADFE-58A0-0AB4-AA5D-5A5979337C7D}"/>
              </a:ext>
            </a:extLst>
          </p:cNvPr>
          <p:cNvSpPr txBox="1"/>
          <p:nvPr/>
        </p:nvSpPr>
        <p:spPr>
          <a:xfrm>
            <a:off x="8661138" y="1514439"/>
            <a:ext cx="94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02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11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829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Registo (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DD30B3-1800-8629-B280-ED406637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551" y="1744629"/>
            <a:ext cx="2271598" cy="407145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19C7679-3579-3D56-77A0-E72FC2B8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30" y="1813166"/>
            <a:ext cx="2384771" cy="40029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5E1C78-12D9-F4A7-53E1-05B60F8AC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44" y="1389443"/>
            <a:ext cx="160948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5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12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981791" y="2850502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805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Principal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BF523B-F083-8483-C792-22E4C708F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791" y="1693040"/>
            <a:ext cx="2345411" cy="40280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6092943-A5DA-2A47-BBB1-B2DF4023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60" y="1281866"/>
            <a:ext cx="1280271" cy="4938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2C57295-2526-87EA-D49F-7E3A54F8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411" y="1693039"/>
            <a:ext cx="2233530" cy="4026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F90366B-3170-6733-0F97-5A757493D434}"/>
              </a:ext>
            </a:extLst>
          </p:cNvPr>
          <p:cNvSpPr txBox="1"/>
          <p:nvPr/>
        </p:nvSpPr>
        <p:spPr>
          <a:xfrm>
            <a:off x="8696997" y="1281866"/>
            <a:ext cx="94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40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13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8498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Principal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C6F21C-8C42-5958-FFC4-99B2A6BE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42" y="1737603"/>
            <a:ext cx="2261869" cy="40282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C8FBD8-3F0F-0F78-06C6-B559C4B4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77" y="1737604"/>
            <a:ext cx="2389839" cy="40282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E5469E-05C5-99C4-A3DA-F0841AA4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06" y="1326690"/>
            <a:ext cx="161558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14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4152121" y="3002903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776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Localização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05262-0A6C-302B-0AC5-D6C2A12C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21" y="1797640"/>
            <a:ext cx="2381246" cy="41236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CE21D4-40D5-FA5E-7980-BCB7E23E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94" y="1797979"/>
            <a:ext cx="2232153" cy="4123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654F3E-CEFE-5203-19D2-20878953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62" y="1491375"/>
            <a:ext cx="1280271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9DD857-C263-5CF5-EC9B-0CE3E8482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668" y="1434607"/>
            <a:ext cx="104860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15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45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Localização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FD191D-74CC-1FF1-54DF-B57AC9A9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53" y="1531865"/>
            <a:ext cx="1615580" cy="4938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E90CB7-A7D7-BE21-C49B-45BA04C56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" t="2081" b="1605"/>
          <a:stretch/>
        </p:blipFill>
        <p:spPr>
          <a:xfrm>
            <a:off x="6238875" y="2095500"/>
            <a:ext cx="2405663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91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16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936968" y="3146338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89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dos Favoritos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D73783-BC6F-7587-69D6-0C1C1DA1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15" y="1797018"/>
            <a:ext cx="2367058" cy="39913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A8BE60-71B2-0E42-9229-EC524EE11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41" y="1775258"/>
            <a:ext cx="2268801" cy="4034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B4B1514-6B77-C254-1193-11168A16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504" y="1315124"/>
            <a:ext cx="1280271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91790A-2F27-F086-2AC9-24F03DDB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791" y="1315124"/>
            <a:ext cx="1054699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1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17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936968" y="3146338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826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dos Favoritos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E38E77-AD22-6806-CD79-153DBCD6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129" y="1185374"/>
            <a:ext cx="1615580" cy="4938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41E210-7204-45DB-C205-90443FAAF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" t="2252" r="1839" b="1602"/>
          <a:stretch/>
        </p:blipFill>
        <p:spPr>
          <a:xfrm>
            <a:off x="6096000" y="1880896"/>
            <a:ext cx="2390775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936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18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835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 Utilizador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12FB74-94A4-AE38-1220-7B754C98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015" y="1682303"/>
            <a:ext cx="2367057" cy="41570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A629595-6E05-ECF6-FA96-61022F3F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57" y="1330237"/>
            <a:ext cx="1280271" cy="4938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2E0AED8-D6F5-648F-9089-9DCE74F75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573" y="1733926"/>
            <a:ext cx="2269626" cy="4105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8BF0E83-C5CA-287E-BD5D-2AB3878858F8}"/>
              </a:ext>
            </a:extLst>
          </p:cNvPr>
          <p:cNvSpPr txBox="1"/>
          <p:nvPr/>
        </p:nvSpPr>
        <p:spPr>
          <a:xfrm>
            <a:off x="8395855" y="1286806"/>
            <a:ext cx="94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88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19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74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 Utilizador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FB6F96-4B29-3AEB-FE13-3C93A2CC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0893"/>
            <a:ext cx="2367057" cy="42622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C85CE90-5E0A-88C0-961E-3FF9ABDB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7722"/>
            <a:ext cx="2389839" cy="40553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690E1B-13EF-310C-006D-0191B5E4E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129" y="1185374"/>
            <a:ext cx="1615580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6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CB85EC-F281-1C9B-7BD7-4463E1D8DFEA}"/>
              </a:ext>
            </a:extLst>
          </p:cNvPr>
          <p:cNvSpPr txBox="1"/>
          <p:nvPr/>
        </p:nvSpPr>
        <p:spPr>
          <a:xfrm>
            <a:off x="6215655" y="343069"/>
            <a:ext cx="239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AAA700-E566-3853-CD4A-7EBA3B233175}"/>
              </a:ext>
            </a:extLst>
          </p:cNvPr>
          <p:cNvSpPr txBox="1"/>
          <p:nvPr/>
        </p:nvSpPr>
        <p:spPr>
          <a:xfrm>
            <a:off x="3227294" y="1148680"/>
            <a:ext cx="8462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negócio e o seu funcionamento;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desenvolvimento dos </a:t>
            </a: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as potencialidades da ferramenta FIGMA;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Planeamento e calendarização de todo o projeto;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86872F-7580-ACE0-EADB-20F57728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70" y="2533256"/>
            <a:ext cx="2102256" cy="2102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177DE3C-BB5A-D4F2-AD7C-414844E1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719" y="3631079"/>
            <a:ext cx="1483022" cy="2725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694D24C-3435-6876-DC62-A883D0128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35" y="2533256"/>
            <a:ext cx="2468096" cy="1645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3B1B7B3-5A03-5D08-1ECA-F76A5046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601" y="4054909"/>
            <a:ext cx="2619375" cy="1743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145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20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717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das Reservas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A8CBD6-04ED-DE9C-2A35-F6421318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90" y="1612408"/>
            <a:ext cx="2391087" cy="42170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B61BE86-84F6-A647-B53B-12874109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21" y="1302528"/>
            <a:ext cx="1280271" cy="4938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2F39AF-2609-20BA-A413-C7DF6BCF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2" y="1302527"/>
            <a:ext cx="1048603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4707172-B65C-135E-57EE-ADE1F9C74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179" y="1697182"/>
            <a:ext cx="2280330" cy="4132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698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21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C36BED-020E-551B-6B80-C85ADF46FE37}"/>
              </a:ext>
            </a:extLst>
          </p:cNvPr>
          <p:cNvSpPr txBox="1"/>
          <p:nvPr/>
        </p:nvSpPr>
        <p:spPr>
          <a:xfrm>
            <a:off x="3299011" y="389983"/>
            <a:ext cx="717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das Reservas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9E121C-3915-CDCC-22D2-75ACD81B6C26}"/>
              </a:ext>
            </a:extLst>
          </p:cNvPr>
          <p:cNvSpPr txBox="1"/>
          <p:nvPr/>
        </p:nvSpPr>
        <p:spPr>
          <a:xfrm>
            <a:off x="6587836" y="1409136"/>
            <a:ext cx="15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4147AA-D4B5-EC1C-8A28-D49D58B76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9" t="1261" r="1766" b="1259"/>
          <a:stretch/>
        </p:blipFill>
        <p:spPr>
          <a:xfrm>
            <a:off x="6172200" y="1905000"/>
            <a:ext cx="2371725" cy="4286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733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22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77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das Faturas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A5C10C-7361-39D4-71B2-47C7F08A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62" y="1621933"/>
            <a:ext cx="2391087" cy="41980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142FEE-3719-DBDE-ABCB-E0759196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27" y="1692030"/>
            <a:ext cx="2305864" cy="4127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777D52-8062-3E91-651A-7822DAFD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69" y="1375023"/>
            <a:ext cx="1280271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C3D034-F070-4910-1D54-69AC69995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757" y="1297872"/>
            <a:ext cx="104860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23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69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das Faturas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890EDB-E139-5C04-A1B7-D97EB4B39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" t="1462" r="2916" b="799"/>
          <a:stretch/>
        </p:blipFill>
        <p:spPr>
          <a:xfrm>
            <a:off x="6167535" y="1959429"/>
            <a:ext cx="2369975" cy="428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9184890-983C-874D-89C3-1EFBBD4EB094}"/>
              </a:ext>
            </a:extLst>
          </p:cNvPr>
          <p:cNvSpPr txBox="1"/>
          <p:nvPr/>
        </p:nvSpPr>
        <p:spPr>
          <a:xfrm>
            <a:off x="6587836" y="1409136"/>
            <a:ext cx="15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</a:p>
        </p:txBody>
      </p:sp>
    </p:spTree>
    <p:extLst>
      <p:ext uri="{BB962C8B-B14F-4D97-AF65-F5344CB8AC3E}">
        <p14:creationId xmlns:p14="http://schemas.microsoft.com/office/powerpoint/2010/main" val="1980697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24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32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dos Comentários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8CFE55-ED2C-B22A-3A5D-71187316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62" y="1700505"/>
            <a:ext cx="2391087" cy="44613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D9ACDD-6AB6-2184-6857-6AD0CBAE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45" y="1705441"/>
            <a:ext cx="2286812" cy="4137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82FFA4-9346-9569-40F5-61F0DF0F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69" y="1331359"/>
            <a:ext cx="1280271" cy="4938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E21C71-613A-229D-52A2-31FCB3DBD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249" y="1331358"/>
            <a:ext cx="104860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0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25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6404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dos Comentários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BD0544-C765-560F-9141-A947E5C04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" t="1161" r="1629" b="1088"/>
          <a:stretch/>
        </p:blipFill>
        <p:spPr>
          <a:xfrm>
            <a:off x="6186692" y="1954742"/>
            <a:ext cx="2362201" cy="4238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FC3504-C327-AF4F-88EA-C7C02D69171A}"/>
              </a:ext>
            </a:extLst>
          </p:cNvPr>
          <p:cNvSpPr txBox="1"/>
          <p:nvPr/>
        </p:nvSpPr>
        <p:spPr>
          <a:xfrm>
            <a:off x="6587836" y="1409136"/>
            <a:ext cx="15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</a:p>
        </p:txBody>
      </p:sp>
    </p:spTree>
    <p:extLst>
      <p:ext uri="{BB962C8B-B14F-4D97-AF65-F5344CB8AC3E}">
        <p14:creationId xmlns:p14="http://schemas.microsoft.com/office/powerpoint/2010/main" val="381412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26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2" y="389983"/>
            <a:ext cx="786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mockups – Menu </a:t>
            </a:r>
            <a:r>
              <a:rPr lang="pt-PT" sz="2400">
                <a:latin typeface="Times New Roman" panose="02020603050405020304" pitchFamily="18" charset="0"/>
                <a:cs typeface="Times New Roman" panose="02020603050405020304" pitchFamily="18" charset="0"/>
              </a:rPr>
              <a:t>dos 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pt-PT" sz="2400">
                <a:latin typeface="Times New Roman" panose="02020603050405020304" pitchFamily="18" charset="0"/>
                <a:cs typeface="Times New Roman" panose="02020603050405020304" pitchFamily="18" charset="0"/>
              </a:rPr>
              <a:t>etalhes 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Fatura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7FCBE3-DAD2-D853-F7B9-9B20C87E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80" y="1821756"/>
            <a:ext cx="2391087" cy="42188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259FBC-A690-62DB-BB94-1B1AECCD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45" y="1815912"/>
            <a:ext cx="2303784" cy="4224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842E7E3-C03D-7FAA-F50F-E3662EA1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387" y="1322093"/>
            <a:ext cx="1280271" cy="49381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092782-70D4-FDA1-3F11-CC836B8852F8}"/>
              </a:ext>
            </a:extLst>
          </p:cNvPr>
          <p:cNvSpPr txBox="1"/>
          <p:nvPr/>
        </p:nvSpPr>
        <p:spPr>
          <a:xfrm>
            <a:off x="8361062" y="1446580"/>
            <a:ext cx="94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9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27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751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mockups – Menu dos detalhes da Fatura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3C8D68-FE43-7AF5-0E59-2F81BE155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" t="1776" r="3487" b="1584"/>
          <a:stretch/>
        </p:blipFill>
        <p:spPr>
          <a:xfrm>
            <a:off x="6163869" y="1866123"/>
            <a:ext cx="2369975" cy="4264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F2CCC01-9A4C-09EA-4533-0858106BE3C0}"/>
              </a:ext>
            </a:extLst>
          </p:cNvPr>
          <p:cNvSpPr txBox="1"/>
          <p:nvPr/>
        </p:nvSpPr>
        <p:spPr>
          <a:xfrm>
            <a:off x="6587836" y="1409136"/>
            <a:ext cx="15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Implementado</a:t>
            </a:r>
          </a:p>
        </p:txBody>
      </p:sp>
    </p:spTree>
    <p:extLst>
      <p:ext uri="{BB962C8B-B14F-4D97-AF65-F5344CB8AC3E}">
        <p14:creationId xmlns:p14="http://schemas.microsoft.com/office/powerpoint/2010/main" val="1592870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28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09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Planeamento das tarefas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21F2B70-C531-7EC9-FDB6-ADB8EF80B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63734"/>
              </p:ext>
            </p:extLst>
          </p:nvPr>
        </p:nvGraphicFramePr>
        <p:xfrm>
          <a:off x="3299011" y="851648"/>
          <a:ext cx="81280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891">
                  <a:extLst>
                    <a:ext uri="{9D8B030D-6E8A-4147-A177-3AD203B41FA5}">
                      <a16:colId xmlns:a16="http://schemas.microsoft.com/office/drawing/2014/main" val="3626579494"/>
                    </a:ext>
                  </a:extLst>
                </a:gridCol>
                <a:gridCol w="3620278">
                  <a:extLst>
                    <a:ext uri="{9D8B030D-6E8A-4147-A177-3AD203B41FA5}">
                      <a16:colId xmlns:a16="http://schemas.microsoft.com/office/drawing/2014/main" val="2360776279"/>
                    </a:ext>
                  </a:extLst>
                </a:gridCol>
                <a:gridCol w="1604865">
                  <a:extLst>
                    <a:ext uri="{9D8B030D-6E8A-4147-A177-3AD203B41FA5}">
                      <a16:colId xmlns:a16="http://schemas.microsoft.com/office/drawing/2014/main" val="3358493901"/>
                    </a:ext>
                  </a:extLst>
                </a:gridCol>
                <a:gridCol w="1293966">
                  <a:extLst>
                    <a:ext uri="{9D8B030D-6E8A-4147-A177-3AD203B41FA5}">
                      <a16:colId xmlns:a16="http://schemas.microsoft.com/office/drawing/2014/main" val="1331635365"/>
                    </a:ext>
                  </a:extLst>
                </a:gridCol>
              </a:tblGrid>
              <a:tr h="361332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Atividades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Tarefas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2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Registo e 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Integração com a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24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/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Logar</a:t>
                      </a: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 API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Verificação de email/telemóvel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Registo na API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Verificação de email/telemóvel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89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 Principal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Implementação das opções do menu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20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Localização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Exibição e filtração de resultados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Geolocalização</a:t>
                      </a:r>
                      <a:endParaRPr lang="pt-PT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38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Favoritos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Adicionar funcionalidade favoritos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709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8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29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09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Planeamento das tarefas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21F2B70-C531-7EC9-FDB6-ADB8EF80B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47160"/>
              </p:ext>
            </p:extLst>
          </p:nvPr>
        </p:nvGraphicFramePr>
        <p:xfrm>
          <a:off x="3299011" y="851648"/>
          <a:ext cx="81280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891">
                  <a:extLst>
                    <a:ext uri="{9D8B030D-6E8A-4147-A177-3AD203B41FA5}">
                      <a16:colId xmlns:a16="http://schemas.microsoft.com/office/drawing/2014/main" val="3626579494"/>
                    </a:ext>
                  </a:extLst>
                </a:gridCol>
                <a:gridCol w="3620278">
                  <a:extLst>
                    <a:ext uri="{9D8B030D-6E8A-4147-A177-3AD203B41FA5}">
                      <a16:colId xmlns:a16="http://schemas.microsoft.com/office/drawing/2014/main" val="2360776279"/>
                    </a:ext>
                  </a:extLst>
                </a:gridCol>
                <a:gridCol w="1604865">
                  <a:extLst>
                    <a:ext uri="{9D8B030D-6E8A-4147-A177-3AD203B41FA5}">
                      <a16:colId xmlns:a16="http://schemas.microsoft.com/office/drawing/2014/main" val="3358493901"/>
                    </a:ext>
                  </a:extLst>
                </a:gridCol>
                <a:gridCol w="1293966">
                  <a:extLst>
                    <a:ext uri="{9D8B030D-6E8A-4147-A177-3AD203B41FA5}">
                      <a16:colId xmlns:a16="http://schemas.microsoft.com/office/drawing/2014/main" val="1331635365"/>
                    </a:ext>
                  </a:extLst>
                </a:gridCol>
              </a:tblGrid>
              <a:tr h="361332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Atividades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Tarefas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Alunos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2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Utilizador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Perfil do utilizador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5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Gestão das Reservas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Histórico das Reservas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Fatura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Exibição das Faturas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Opção de download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Comentários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Sistema de avaliação de comentários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0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PT" sz="1800" b="0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Detalhes da Fatura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Exibição de detalhes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Estado do pagamento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Exibição de cálculos do Iva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55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sz="1800" b="0" u="sng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endParaRPr lang="pt-PT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8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de Duração: 60h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48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3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CB85EC-F281-1C9B-7BD7-4463E1D8DFEA}"/>
              </a:ext>
            </a:extLst>
          </p:cNvPr>
          <p:cNvSpPr txBox="1"/>
          <p:nvPr/>
        </p:nvSpPr>
        <p:spPr>
          <a:xfrm>
            <a:off x="6215655" y="343069"/>
            <a:ext cx="239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AAA700-E566-3853-CD4A-7EBA3B233175}"/>
              </a:ext>
            </a:extLst>
          </p:cNvPr>
          <p:cNvSpPr txBox="1"/>
          <p:nvPr/>
        </p:nvSpPr>
        <p:spPr>
          <a:xfrm>
            <a:off x="3227294" y="964497"/>
            <a:ext cx="846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negócio e o seu funcionamento;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desenvolvimento dos </a:t>
            </a: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as potencialidades da ferramenta FIGMA;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Planeamento e calendarização de todo o projeto;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1D0166-0BE5-7C17-5EF2-191826D3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90" y="3429000"/>
            <a:ext cx="2587686" cy="129384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B14B2E-6CEE-1EF5-22A9-073B7E9D2FC6}"/>
              </a:ext>
            </a:extLst>
          </p:cNvPr>
          <p:cNvSpPr txBox="1"/>
          <p:nvPr/>
        </p:nvSpPr>
        <p:spPr>
          <a:xfrm>
            <a:off x="3463489" y="3312601"/>
            <a:ext cx="530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Potencialidades e usabilidade da ferramenta em cenário reais aplicados ao negócio;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F9A0D7-E377-FE31-8214-9FFF24DA69AB}"/>
              </a:ext>
            </a:extLst>
          </p:cNvPr>
          <p:cNvSpPr txBox="1"/>
          <p:nvPr/>
        </p:nvSpPr>
        <p:spPr>
          <a:xfrm>
            <a:off x="3463489" y="4075922"/>
            <a:ext cx="814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Aspetos úteis ao desenvolvimento da App Mobile;</a:t>
            </a:r>
          </a:p>
        </p:txBody>
      </p:sp>
    </p:spTree>
    <p:extLst>
      <p:ext uri="{BB962C8B-B14F-4D97-AF65-F5344CB8AC3E}">
        <p14:creationId xmlns:p14="http://schemas.microsoft.com/office/powerpoint/2010/main" val="2362753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30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506662" y="3074620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5091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Dificuldades e possíveis soluções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21F2B70-C531-7EC9-FDB6-ADB8EF80B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7413"/>
              </p:ext>
            </p:extLst>
          </p:nvPr>
        </p:nvGraphicFramePr>
        <p:xfrm>
          <a:off x="3376706" y="2522071"/>
          <a:ext cx="812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265794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31635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Dificuldades esperadas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b="0" u="sng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Possíveis soluções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52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Implementação geral da aplicação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Treino e consulta de exemplos realizados em período letivo e/ou consulta na internet.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809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Ligação da API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Treino e consulta de exemplos realizados sobre a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89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Bom funcionamento das 3 componentes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Monitoramento das componentes e colaboração efetiva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20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Gestão do tempo (na implementação)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Desenvolvimento à medida que os tópicos são lecionados.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38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757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31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772920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  <a:p>
            <a:endParaRPr lang="pt-P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pt-PT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https://www.figma.com/file/ldoFAP3Ly9vIBByJP9jupP/Lusit%C3%A2niaTravel?type=design&amp;node-id=0%3A1&amp;mode=design&amp;t=xIB88GRVVH1zAWks-1</a:t>
            </a:r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0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4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CB85EC-F281-1C9B-7BD7-4463E1D8DFEA}"/>
              </a:ext>
            </a:extLst>
          </p:cNvPr>
          <p:cNvSpPr txBox="1"/>
          <p:nvPr/>
        </p:nvSpPr>
        <p:spPr>
          <a:xfrm>
            <a:off x="6215655" y="343069"/>
            <a:ext cx="239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  <a:endParaRPr lang="pt-P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AAA700-E566-3853-CD4A-7EBA3B233175}"/>
              </a:ext>
            </a:extLst>
          </p:cNvPr>
          <p:cNvSpPr txBox="1"/>
          <p:nvPr/>
        </p:nvSpPr>
        <p:spPr>
          <a:xfrm>
            <a:off x="3181785" y="848816"/>
            <a:ext cx="846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negócio e o seu funcionamento;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desenvolvimento dos </a:t>
            </a: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as potencialidades da ferramenta FIGMA;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Planeamento e calendarização de todo o projeto;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DCCBA51-0AC2-4EE3-3176-09B7D63C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96" y="2210527"/>
            <a:ext cx="5665659" cy="44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25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5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AAA700-E566-3853-CD4A-7EBA3B233175}"/>
              </a:ext>
            </a:extLst>
          </p:cNvPr>
          <p:cNvSpPr txBox="1"/>
          <p:nvPr/>
        </p:nvSpPr>
        <p:spPr>
          <a:xfrm>
            <a:off x="3227294" y="1148680"/>
            <a:ext cx="84626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Reserva de Alojamento;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 e visualização do perfil de Utilizador;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Visualização de detalhes da Reserva (com a confirmação);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Carrinho de compras;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Visualização das faturas e detalhes, download;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Métodos de Pagamento;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Avaliações e Comentários;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Favoritos;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Conectar com a API.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Histórico das Reservas;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Aceder aos dados do Utilizador.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8FE258-3CF6-0D5C-0122-305CDBF1AD02}"/>
              </a:ext>
            </a:extLst>
          </p:cNvPr>
          <p:cNvSpPr txBox="1"/>
          <p:nvPr/>
        </p:nvSpPr>
        <p:spPr>
          <a:xfrm>
            <a:off x="3299010" y="389983"/>
            <a:ext cx="84088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14223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6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4416062" y="2877396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0" y="389983"/>
            <a:ext cx="84088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escolha “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In” ou “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5E6FCD-DBC4-CEDB-EA5F-93586191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80" y="1822364"/>
            <a:ext cx="2334226" cy="403393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5E8828-6769-1131-C2F7-9F1886E31D0F}"/>
              </a:ext>
            </a:extLst>
          </p:cNvPr>
          <p:cNvSpPr txBox="1"/>
          <p:nvPr/>
        </p:nvSpPr>
        <p:spPr>
          <a:xfrm>
            <a:off x="4922115" y="1453032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B0E0E56-D39F-389F-536E-11F33F84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974" y="1822364"/>
            <a:ext cx="2244176" cy="3974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847843-057A-63CF-2949-32F945A191CB}"/>
              </a:ext>
            </a:extLst>
          </p:cNvPr>
          <p:cNvSpPr txBox="1"/>
          <p:nvPr/>
        </p:nvSpPr>
        <p:spPr>
          <a:xfrm>
            <a:off x="8837008" y="145303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3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7</a:t>
            </a:fld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0" y="389983"/>
            <a:ext cx="84088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escolha “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In” ou “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pt-PT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0E2220-5F29-7D5A-74E2-251E605C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14" y="1471073"/>
            <a:ext cx="1609483" cy="4938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98DF64-A0F3-B544-5C8D-D412B0BC7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2120" r="2042" b="1031"/>
          <a:stretch/>
        </p:blipFill>
        <p:spPr>
          <a:xfrm>
            <a:off x="6324600" y="2057400"/>
            <a:ext cx="2381250" cy="4229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427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8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874706" y="3029796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3"/>
            <a:ext cx="8534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Login (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633C5D-133F-D667-C900-4E863B966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706" y="1884883"/>
            <a:ext cx="2375646" cy="4002920"/>
          </a:xfrm>
          <a:prstGeom prst="rect">
            <a:avLst/>
          </a:prstGeom>
          <a:noFill/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E77F9D8-A6D4-801D-084A-1B82A52D1EAD}"/>
              </a:ext>
            </a:extLst>
          </p:cNvPr>
          <p:cNvSpPr txBox="1"/>
          <p:nvPr/>
        </p:nvSpPr>
        <p:spPr>
          <a:xfrm>
            <a:off x="4467751" y="1383459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Wireframe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1822408-B202-5D29-590C-E1E1B30E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061" y="1805413"/>
            <a:ext cx="2252139" cy="4082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A8B02E-AB06-3CAC-683B-CC228C579486}"/>
              </a:ext>
            </a:extLst>
          </p:cNvPr>
          <p:cNvSpPr txBox="1"/>
          <p:nvPr/>
        </p:nvSpPr>
        <p:spPr>
          <a:xfrm>
            <a:off x="8261352" y="13834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  <a:endParaRPr lang="pt-P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3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84B66D-4FC0-949D-992D-8832D703FEBD}"/>
              </a:ext>
            </a:extLst>
          </p:cNvPr>
          <p:cNvSpPr txBox="1"/>
          <p:nvPr/>
        </p:nvSpPr>
        <p:spPr>
          <a:xfrm>
            <a:off x="744071" y="164214"/>
            <a:ext cx="3056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Enquadramento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168E38A-2447-6B9C-65CB-EF37FB8A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4945-F0C0-425A-983C-4E3B26D17B27}" type="slidenum">
              <a:rPr lang="pt-PT" smtClean="0"/>
              <a:t>9</a:t>
            </a:fld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9E32001-80EE-FC22-4146-F73D0D043A0C}"/>
              </a:ext>
            </a:extLst>
          </p:cNvPr>
          <p:cNvSpPr txBox="1"/>
          <p:nvPr/>
        </p:nvSpPr>
        <p:spPr>
          <a:xfrm>
            <a:off x="3874706" y="3029796"/>
            <a:ext cx="317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2 tipos de reservas possíveis.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593751A-98BA-2C9E-4442-29672141F757}"/>
              </a:ext>
            </a:extLst>
          </p:cNvPr>
          <p:cNvSpPr/>
          <p:nvPr/>
        </p:nvSpPr>
        <p:spPr>
          <a:xfrm>
            <a:off x="0" y="0"/>
            <a:ext cx="2841812" cy="6858000"/>
          </a:xfrm>
          <a:prstGeom prst="rect">
            <a:avLst/>
          </a:prstGeom>
          <a:solidFill>
            <a:srgbClr val="FFC06D"/>
          </a:solidFill>
          <a:ln>
            <a:solidFill>
              <a:srgbClr val="FFC0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B043-2B04-EE8B-7E4B-99635E41CA59}"/>
              </a:ext>
            </a:extLst>
          </p:cNvPr>
          <p:cNvSpPr txBox="1"/>
          <p:nvPr/>
        </p:nvSpPr>
        <p:spPr>
          <a:xfrm>
            <a:off x="3299011" y="389984"/>
            <a:ext cx="856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Wireframes e 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Menu de Login (</a:t>
            </a:r>
            <a:r>
              <a:rPr lang="pt-P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</a:t>
            </a:r>
            <a:r>
              <a:rPr lang="pt-P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21625C-663A-FE62-7475-122981AA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949" y="1921701"/>
            <a:ext cx="2269561" cy="40881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C3D8A2B-F0C8-DAC3-F25A-62B18D12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49" y="1866955"/>
            <a:ext cx="2297651" cy="40029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4E4D548-AD8B-7D4D-11B9-0503F7B74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91" y="1303287"/>
            <a:ext cx="160948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239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848</Words>
  <Application>Microsoft Office PowerPoint</Application>
  <PresentationFormat>Ecrã Panorâmico</PresentationFormat>
  <Paragraphs>283</Paragraphs>
  <Slides>31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1ª Fase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1ª Fase</dc:title>
  <dc:creator>Maria Inês Gil Jesus</dc:creator>
  <cp:lastModifiedBy>Diana Catarino</cp:lastModifiedBy>
  <cp:revision>34</cp:revision>
  <dcterms:created xsi:type="dcterms:W3CDTF">2023-10-24T10:38:24Z</dcterms:created>
  <dcterms:modified xsi:type="dcterms:W3CDTF">2023-11-17T16:47:44Z</dcterms:modified>
</cp:coreProperties>
</file>